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58" r:id="rId11"/>
    <p:sldId id="271" r:id="rId12"/>
    <p:sldId id="272" r:id="rId13"/>
    <p:sldId id="268" r:id="rId14"/>
    <p:sldId id="269" r:id="rId15"/>
    <p:sldId id="261" r:id="rId16"/>
    <p:sldId id="26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364E8-93C3-4B35-8079-D85148E780A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AB1C6-016B-4587-8315-DD2F7250057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A246B-FDBE-4508-8FED-5D5E0F996BC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10691-338E-4AE0-94D8-6399D38B83A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425F0-994D-4621-A1BC-A6F6CCD057E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800DB-AB59-4090-8760-466ABF3700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A784-7899-4CDF-AC01-0B4296E002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855C-1D9F-4B75-95A5-E04521B343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7F4D-1E16-432D-9B66-0042F76B2D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8D2F6-A6B1-4359-90F1-8144AEB102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7C4D3-B3B7-439C-84DB-C93F3F79CD3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24DC0D-8C5F-4AC1-B9AC-F470372D1F9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2743200"/>
            <a:ext cx="7772400" cy="1470025"/>
          </a:xfrm>
        </p:spPr>
        <p:txBody>
          <a:bodyPr/>
          <a:lstStyle/>
          <a:p>
            <a:r>
              <a:rPr lang="en-US" sz="6800" dirty="0" smtClean="0"/>
              <a:t>Hughes </a:t>
            </a:r>
            <a:r>
              <a:rPr lang="en-US" sz="6800" dirty="0" err="1" smtClean="0"/>
              <a:t>Airwest</a:t>
            </a:r>
            <a:r>
              <a:rPr lang="en-US" sz="6800" dirty="0" smtClean="0"/>
              <a:t> DC-9 </a:t>
            </a:r>
            <a:r>
              <a:rPr lang="en-US" sz="6800" dirty="0" smtClean="0"/>
              <a:t/>
            </a:r>
            <a:br>
              <a:rPr lang="en-US" sz="6800" dirty="0" smtClean="0"/>
            </a:br>
            <a:r>
              <a:rPr lang="en-US" sz="6800" dirty="0" smtClean="0"/>
              <a:t>vs</a:t>
            </a:r>
            <a:r>
              <a:rPr lang="en-US" sz="6800" dirty="0" smtClean="0"/>
              <a:t>. </a:t>
            </a:r>
            <a:r>
              <a:rPr lang="en-US" sz="6800" dirty="0" smtClean="0"/>
              <a:t/>
            </a:r>
            <a:br>
              <a:rPr lang="en-US" sz="6800" dirty="0" smtClean="0"/>
            </a:br>
            <a:r>
              <a:rPr lang="en-US" sz="6800" dirty="0" smtClean="0"/>
              <a:t>USMC </a:t>
            </a:r>
            <a:r>
              <a:rPr lang="en-US" sz="6800" dirty="0" smtClean="0"/>
              <a:t>F-4B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xmlns="" val="36582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en-US" dirty="0" smtClean="0"/>
              <a:t>Collision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953726"/>
            <a:ext cx="5876158" cy="5904274"/>
          </a:xfrm>
        </p:spPr>
      </p:pic>
    </p:spTree>
    <p:extLst>
      <p:ext uri="{BB962C8B-B14F-4D97-AF65-F5344CB8AC3E}">
        <p14:creationId xmlns:p14="http://schemas.microsoft.com/office/powerpoint/2010/main" xmlns="" val="42243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ashsite7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"/>
            <a:ext cx="6256248" cy="6174199"/>
          </a:xfrm>
        </p:spPr>
      </p:pic>
      <p:sp>
        <p:nvSpPr>
          <p:cNvPr id="5" name="TextBox 4"/>
          <p:cNvSpPr txBox="1"/>
          <p:nvPr/>
        </p:nvSpPr>
        <p:spPr>
          <a:xfrm>
            <a:off x="20574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-Crash site of Flight 706 in the San Gabriel Mountains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ashsitef-4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6034560" cy="5935471"/>
          </a:xfrm>
        </p:spPr>
      </p:pic>
      <p:sp>
        <p:nvSpPr>
          <p:cNvPr id="5" name="TextBox 4"/>
          <p:cNvSpPr txBox="1"/>
          <p:nvPr/>
        </p:nvSpPr>
        <p:spPr>
          <a:xfrm>
            <a:off x="1905000" y="60960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-Impact site of ‘458’ on Mount Bliss , approximately 1 mile from the airline wreckage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r>
              <a:rPr lang="en-US" dirty="0" smtClean="0"/>
              <a:t>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Impossible for commercial passengers</a:t>
            </a:r>
          </a:p>
          <a:p>
            <a:pPr lvl="1"/>
            <a:r>
              <a:rPr lang="en-US" dirty="0" smtClean="0"/>
              <a:t>Collision</a:t>
            </a:r>
          </a:p>
          <a:p>
            <a:pPr lvl="1"/>
            <a:r>
              <a:rPr lang="en-US" dirty="0" smtClean="0"/>
              <a:t>Disintegration</a:t>
            </a:r>
          </a:p>
          <a:p>
            <a:pPr lvl="1"/>
            <a:r>
              <a:rPr lang="en-US" dirty="0" smtClean="0"/>
              <a:t>Crash</a:t>
            </a:r>
          </a:p>
          <a:p>
            <a:pPr lvl="1"/>
            <a:r>
              <a:rPr lang="en-US" dirty="0" smtClean="0"/>
              <a:t>Fire</a:t>
            </a:r>
          </a:p>
          <a:p>
            <a:r>
              <a:rPr lang="en-US" dirty="0" smtClean="0"/>
              <a:t>Both crewmembers of Phantom could have lived</a:t>
            </a:r>
          </a:p>
          <a:p>
            <a:pPr lvl="1"/>
            <a:r>
              <a:rPr lang="en-US" dirty="0" smtClean="0"/>
              <a:t>Design flaw in ejector seat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848600" cy="1143000"/>
          </a:xfrm>
        </p:spPr>
        <p:txBody>
          <a:bodyPr/>
          <a:lstStyle/>
          <a:p>
            <a:r>
              <a:rPr lang="en-US" dirty="0" smtClean="0"/>
              <a:t>Probable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r>
              <a:rPr lang="en-US" sz="4800" dirty="0" smtClean="0"/>
              <a:t>Failure to see each other</a:t>
            </a:r>
          </a:p>
          <a:p>
            <a:r>
              <a:rPr lang="en-US" sz="4800" dirty="0" smtClean="0"/>
              <a:t>High closure rate</a:t>
            </a:r>
          </a:p>
          <a:p>
            <a:r>
              <a:rPr lang="en-US" sz="4800" dirty="0" smtClean="0"/>
              <a:t>IFR/ VFR</a:t>
            </a:r>
          </a:p>
          <a:p>
            <a:r>
              <a:rPr lang="en-US" sz="4800" dirty="0" smtClean="0"/>
              <a:t>Failing equipment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724400"/>
          </a:xfrm>
        </p:spPr>
        <p:txBody>
          <a:bodyPr>
            <a:noAutofit/>
          </a:bodyPr>
          <a:lstStyle/>
          <a:p>
            <a:r>
              <a:rPr lang="en-US" sz="3600" dirty="0"/>
              <a:t>V</a:t>
            </a:r>
            <a:r>
              <a:rPr lang="en-US" sz="3600" dirty="0" smtClean="0"/>
              <a:t>ideo/audio </a:t>
            </a:r>
            <a:r>
              <a:rPr lang="en-US" sz="3600" dirty="0" smtClean="0"/>
              <a:t>surveillance in ATC facilities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ir </a:t>
            </a:r>
            <a:r>
              <a:rPr lang="en-US" sz="3600" dirty="0" smtClean="0"/>
              <a:t>traffic controlled airspace for entire duration of all IFR air traffic</a:t>
            </a:r>
          </a:p>
          <a:p>
            <a:r>
              <a:rPr lang="en-US" sz="3600" dirty="0"/>
              <a:t>I</a:t>
            </a:r>
            <a:r>
              <a:rPr lang="en-US" sz="3600" dirty="0" smtClean="0"/>
              <a:t>mproved </a:t>
            </a:r>
            <a:r>
              <a:rPr lang="en-US" sz="3600" dirty="0" smtClean="0"/>
              <a:t>definitive procedures for spotting/tracking of code 7700 aircraft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031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Additional Recommendations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848600" cy="43434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FAA </a:t>
            </a:r>
            <a:r>
              <a:rPr lang="en-US" sz="3200" dirty="0"/>
              <a:t>&amp;</a:t>
            </a:r>
            <a:r>
              <a:rPr lang="en-US" sz="3200" dirty="0" smtClean="0"/>
              <a:t> DOD cooperate to develop program to mitigate collisions and near-misses between civilian and military aircraft</a:t>
            </a:r>
          </a:p>
          <a:p>
            <a:r>
              <a:rPr lang="en-US" sz="3200" dirty="0" smtClean="0"/>
              <a:t>DOD restrict high-speed, low-altitude aircraft operation in civilian air corridors, consider collision avoidance technologies on military aircraft, and make military pilots aware of FAA’s radar advisory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46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5486400"/>
          </a:xfrm>
        </p:spPr>
        <p:txBody>
          <a:bodyPr/>
          <a:lstStyle/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Transportation Safety Board. (30 August 1972). </a:t>
            </a:r>
            <a:r>
              <a:rPr lang="en-US" sz="145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Aircraft accident report: Hughes Air West DC-9, N9345 and U.S. Marine Corps F-4B, 151458, near Duarte, California, June 6, 1971</a:t>
            </a:r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1-50. [PDF] [Last Accessed 08 October 2012].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Aviation Administration. (26 July 2012). </a:t>
            </a:r>
            <a:r>
              <a:rPr lang="en-US" sz="145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Traffic Control Section 2. Beacon Systems</a:t>
            </a:r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[ONLINE] Available at: http://www.faa.gov/. [Last Accessed 08 October 2012].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Aviation Safety Network. (24 October 2011). </a:t>
            </a:r>
            <a:r>
              <a:rPr lang="en-US" sz="145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ASN Aircraft accident McDonnell Douglas DC-9-31 N9345 Duarte, CA</a:t>
            </a:r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[ONLINE] Available at: aviation-safety.net/. [Last Accessed 08 October 2012].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5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SmugMug</a:t>
            </a:r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Inc. (2012). </a:t>
            </a:r>
            <a:r>
              <a:rPr lang="en-US" sz="145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June 6, 1971, Hughes Air West / USMC, McDonnell Douglas DC-9 (N9345) / McDonnell Douglas F-4B (151458) Mid-Air Collision near Duarte, CA- LOSTFLIGHTS Historical Aviation Studies and Research</a:t>
            </a:r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[ONLINE] Available at: http://lostflights.smugmug.com/. [Last Accessed 08 October 2012].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Portsmouth Times, AP. (19 June 1971). </a:t>
            </a:r>
            <a:r>
              <a:rPr lang="en-US" sz="145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Military Craft Due to Fly by Civilian Rules</a:t>
            </a:r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7. [PDF] [Last Accessed 08 October 2012]. 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Deseret News. (17 June 1971). </a:t>
            </a:r>
            <a:r>
              <a:rPr lang="en-US" sz="145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More Feet-50 Lives</a:t>
            </a:r>
            <a: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1. [PDF] [Last Accessed 08 October 2012].</a:t>
            </a:r>
            <a:br>
              <a:rPr lang="en-US" sz="1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4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June 6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, 1971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162800" cy="3687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McDonnell Douglas DC-9-31</a:t>
            </a:r>
          </a:p>
          <a:p>
            <a:r>
              <a:rPr lang="en-US" sz="4000" dirty="0" smtClean="0"/>
              <a:t>USMC Douglas F-4B Phantom II</a:t>
            </a:r>
          </a:p>
          <a:p>
            <a:r>
              <a:rPr lang="en-US" sz="4000" dirty="0" smtClean="0"/>
              <a:t>50 killed, 1 survivor</a:t>
            </a:r>
          </a:p>
          <a:p>
            <a:r>
              <a:rPr lang="en-US" sz="4000" dirty="0" smtClean="0"/>
              <a:t>Duarte, California</a:t>
            </a:r>
          </a:p>
        </p:txBody>
      </p:sp>
    </p:spTree>
    <p:extLst>
      <p:ext uri="{BB962C8B-B14F-4D97-AF65-F5344CB8AC3E}">
        <p14:creationId xmlns:p14="http://schemas.microsoft.com/office/powerpoint/2010/main" xmlns="" val="20144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143000"/>
          </a:xfrm>
        </p:spPr>
        <p:txBody>
          <a:bodyPr/>
          <a:lstStyle/>
          <a:p>
            <a:r>
              <a:rPr lang="en-US" dirty="0" smtClean="0"/>
              <a:t>DC-9-31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467600" cy="1600200"/>
          </a:xfrm>
        </p:spPr>
        <p:txBody>
          <a:bodyPr/>
          <a:lstStyle/>
          <a:p>
            <a:r>
              <a:rPr lang="en-US" dirty="0" smtClean="0"/>
              <a:t>Twin-engine, single-aisle jet airliner.</a:t>
            </a:r>
          </a:p>
          <a:p>
            <a:r>
              <a:rPr lang="en-US" dirty="0" smtClean="0"/>
              <a:t>Designed for frequent, short flights.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667000"/>
            <a:ext cx="4800600" cy="3558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-Artist impression of N9345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71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6200" cy="1143000"/>
          </a:xfrm>
        </p:spPr>
        <p:txBody>
          <a:bodyPr/>
          <a:lstStyle/>
          <a:p>
            <a:r>
              <a:rPr lang="en-US" dirty="0" smtClean="0"/>
              <a:t>F-4B Phantom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724400"/>
            <a:ext cx="7239000" cy="182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Two seat, twin-engine, all-weather, long-range supersonic jet interceptor fighter/ fighter-bomber</a:t>
            </a:r>
          </a:p>
          <a:p>
            <a:r>
              <a:rPr lang="en-US" sz="2400" dirty="0" smtClean="0"/>
              <a:t>Originally developed for U.S. Navy by McDonnell Aircraft, later adopted by the U.S.M.C and U.S.A.F.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828800"/>
            <a:ext cx="5505761" cy="2317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2672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-U.S. Marine Corps F-4B Phantom II similar to the one involved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506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DC-9 Flight 709 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dirty="0" smtClean="0"/>
              <a:t>Put into service in 1969</a:t>
            </a:r>
          </a:p>
          <a:p>
            <a:r>
              <a:rPr lang="en-US" dirty="0" smtClean="0"/>
              <a:t>Scheduled route between L.A., CA and Seattle, WA.</a:t>
            </a:r>
          </a:p>
          <a:p>
            <a:r>
              <a:rPr lang="en-US" dirty="0" smtClean="0"/>
              <a:t>5 stopovers</a:t>
            </a:r>
            <a:endParaRPr lang="en-US" dirty="0" smtClean="0"/>
          </a:p>
          <a:p>
            <a:r>
              <a:rPr lang="en-US" dirty="0" smtClean="0"/>
              <a:t>5,542 airframe hours</a:t>
            </a:r>
          </a:p>
          <a:p>
            <a:r>
              <a:rPr lang="en-US" dirty="0" smtClean="0"/>
              <a:t>Pilot: Cpt. Nicolay</a:t>
            </a:r>
          </a:p>
          <a:p>
            <a:r>
              <a:rPr lang="en-US" dirty="0" smtClean="0"/>
              <a:t>Co-Pilot: 1</a:t>
            </a:r>
            <a:r>
              <a:rPr lang="en-US" baseline="30000" dirty="0" smtClean="0"/>
              <a:t>st</a:t>
            </a:r>
            <a:r>
              <a:rPr lang="en-US" dirty="0" smtClean="0"/>
              <a:t> Officer Bruner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5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F-4B ‘458’ Flight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772400" cy="4297363"/>
          </a:xfrm>
        </p:spPr>
        <p:txBody>
          <a:bodyPr/>
          <a:lstStyle/>
          <a:p>
            <a:r>
              <a:rPr lang="en-US" sz="3600" dirty="0" smtClean="0"/>
              <a:t>Active since April 15, 1964</a:t>
            </a:r>
          </a:p>
          <a:p>
            <a:r>
              <a:rPr lang="en-US" sz="3600" dirty="0" smtClean="0"/>
              <a:t>Consigned to the U.S. Marine Corps</a:t>
            </a:r>
          </a:p>
          <a:p>
            <a:r>
              <a:rPr lang="en-US" sz="3600" dirty="0" smtClean="0"/>
              <a:t>Two plane cross-country flight</a:t>
            </a:r>
          </a:p>
          <a:p>
            <a:r>
              <a:rPr lang="en-US" sz="3600" dirty="0" smtClean="0"/>
              <a:t>Pilot: Lt. Phillips</a:t>
            </a:r>
          </a:p>
          <a:p>
            <a:r>
              <a:rPr lang="en-US" sz="3600" dirty="0" smtClean="0"/>
              <a:t>RIO: Lt. </a:t>
            </a:r>
            <a:r>
              <a:rPr lang="en-US" sz="3600" dirty="0" err="1" smtClean="0"/>
              <a:t>Schiess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the 458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US" sz="4400" dirty="0" smtClean="0"/>
              <a:t>Inoperative radio</a:t>
            </a:r>
          </a:p>
          <a:p>
            <a:r>
              <a:rPr lang="en-US" sz="4400" dirty="0" smtClean="0"/>
              <a:t>Inoperative transponder</a:t>
            </a:r>
          </a:p>
          <a:p>
            <a:r>
              <a:rPr lang="en-US" sz="4400" dirty="0" smtClean="0"/>
              <a:t>Oxygen system leak</a:t>
            </a:r>
          </a:p>
          <a:p>
            <a:r>
              <a:rPr lang="en-US" sz="4400" dirty="0" smtClean="0"/>
              <a:t>Degraded radar system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467600" cy="4114800"/>
          </a:xfrm>
        </p:spPr>
        <p:txBody>
          <a:bodyPr/>
          <a:lstStyle/>
          <a:p>
            <a:r>
              <a:rPr lang="en-US" dirty="0" smtClean="0"/>
              <a:t>Worsening weather conditions</a:t>
            </a:r>
          </a:p>
          <a:p>
            <a:r>
              <a:rPr lang="en-US" dirty="0" smtClean="0"/>
              <a:t>‘458’ elevation: 1,000 ft. </a:t>
            </a:r>
            <a:r>
              <a:rPr lang="en-US" dirty="0" smtClean="0">
                <a:sym typeface="Wingdings" pitchFamily="2" charset="2"/>
              </a:rPr>
              <a:t> 15,500 ft.</a:t>
            </a:r>
          </a:p>
          <a:p>
            <a:r>
              <a:rPr lang="en-US" dirty="0" smtClean="0">
                <a:sym typeface="Wingdings" pitchFamily="2" charset="2"/>
              </a:rPr>
              <a:t>Aileron roll: 360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</a:t>
            </a:r>
          </a:p>
          <a:p>
            <a:r>
              <a:rPr lang="en-US" dirty="0" smtClean="0"/>
              <a:t>Radar failed</a:t>
            </a:r>
          </a:p>
          <a:p>
            <a:r>
              <a:rPr lang="en-US" dirty="0" smtClean="0"/>
              <a:t>2 points of impact</a:t>
            </a:r>
          </a:p>
          <a:p>
            <a:r>
              <a:rPr lang="en-US" dirty="0" smtClean="0"/>
              <a:t>10 Feet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utedrangesbearingsandclosurera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8153400" cy="6252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1218</Template>
  <TotalTime>412</TotalTime>
  <Words>400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Diseño predeterminado</vt:lpstr>
      <vt:lpstr>Hughes Airwest DC-9  vs.  USMC F-4B</vt:lpstr>
      <vt:lpstr>June 6th, 1971</vt:lpstr>
      <vt:lpstr>DC-9-31</vt:lpstr>
      <vt:lpstr>F-4B Phantom II</vt:lpstr>
      <vt:lpstr>DC-9 Flight 709 History</vt:lpstr>
      <vt:lpstr> F-4B ‘458’ Flight History</vt:lpstr>
      <vt:lpstr>Issues with the 458</vt:lpstr>
      <vt:lpstr>What happened?</vt:lpstr>
      <vt:lpstr>Slide 9</vt:lpstr>
      <vt:lpstr>Collision</vt:lpstr>
      <vt:lpstr>Slide 11</vt:lpstr>
      <vt:lpstr>Slide 12</vt:lpstr>
      <vt:lpstr>Survival</vt:lpstr>
      <vt:lpstr>Probable Cause</vt:lpstr>
      <vt:lpstr>Recommendations</vt:lpstr>
      <vt:lpstr>Additional Recommendations</vt:lpstr>
      <vt:lpstr>References</vt:lpstr>
    </vt:vector>
  </TitlesOfParts>
  <Company>Unisys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Hughes Airwest Flight 706</dc:title>
  <dc:creator>Darelli, Anna Melissa</dc:creator>
  <cp:lastModifiedBy>Anna Darelli</cp:lastModifiedBy>
  <cp:revision>50</cp:revision>
  <dcterms:created xsi:type="dcterms:W3CDTF">2012-10-23T14:04:56Z</dcterms:created>
  <dcterms:modified xsi:type="dcterms:W3CDTF">2012-10-24T23:11:14Z</dcterms:modified>
</cp:coreProperties>
</file>